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  <p:sldMasterId id="214748366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6858000" cx="12192000"/>
  <p:notesSz cx="6858000" cy="9144000"/>
  <p:embeddedFontLst>
    <p:embeddedFont>
      <p:font typeface="Tahoma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744">
          <p15:clr>
            <a:srgbClr val="A4A3A4"/>
          </p15:clr>
        </p15:guide>
        <p15:guide id="2" orient="horz" pos="1228">
          <p15:clr>
            <a:srgbClr val="A4A3A4"/>
          </p15:clr>
        </p15:guide>
        <p15:guide id="3" pos="7296">
          <p15:clr>
            <a:srgbClr val="A4A3A4"/>
          </p15:clr>
        </p15:guide>
        <p15:guide id="4" pos="3840">
          <p15:clr>
            <a:srgbClr val="A4A3A4"/>
          </p15:clr>
        </p15:guide>
        <p15:guide id="5" pos="384">
          <p15:clr>
            <a:srgbClr val="A4A3A4"/>
          </p15:clr>
        </p15:guide>
        <p15:guide id="6" pos="6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1A28D08-BCA4-4C3C-BE41-71CD0B40F497}">
  <a:tblStyle styleId="{A1A28D08-BCA4-4C3C-BE41-71CD0B40F4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744" orient="horz"/>
        <p:guide pos="1228" orient="horz"/>
        <p:guide pos="7296"/>
        <p:guide pos="3840"/>
        <p:guide pos="384"/>
        <p:guide pos="69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ahoma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font" Target="fonts/Tahoma-regular.fntdata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8.gif>
</file>

<file path=ppt/media/image2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e76f30d4f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2e76f30d4f_0_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12e76f30d4f_0_2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ea545777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ea545777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35ea5457778_0_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ea5457778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5ea5457778_0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35ea5457778_0_1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2f743c1841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2f743c1841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import ____ as __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import numpy as np</a:t>
            </a:r>
            <a:endParaRPr/>
          </a:p>
        </p:txBody>
      </p:sp>
      <p:sp>
        <p:nvSpPr>
          <p:cNvPr id="149" name="Google Shape;149;g12f743c1841_0_5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f743c1841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f743c1841_0_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(row, column)</a:t>
            </a:r>
            <a:endParaRPr/>
          </a:p>
        </p:txBody>
      </p:sp>
      <p:sp>
        <p:nvSpPr>
          <p:cNvPr id="160" name="Google Shape;160;g12f743c1841_0_3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a3379574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3a33795747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UcPeriod"/>
            </a:pPr>
            <a:r>
              <a:rPr lang="en-US"/>
              <a:t>error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UcPeriod"/>
            </a:pPr>
            <a:r>
              <a:rPr lang="en-US"/>
              <a:t>2 rows of 5 columns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UcPeriod"/>
            </a:pPr>
            <a:r>
              <a:rPr lang="en-US"/>
              <a:t>Correct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UcPeriod"/>
            </a:pPr>
            <a:r>
              <a:rPr lang="en-US"/>
              <a:t>error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13a33795747_0_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f743c1841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f743c1841_0_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https://numpy.org/doc/stable/reference/routines.math.html</a:t>
            </a:r>
            <a:endParaRPr/>
          </a:p>
        </p:txBody>
      </p:sp>
      <p:sp>
        <p:nvSpPr>
          <p:cNvPr id="182" name="Google Shape;182;g12f743c1841_0_64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4044c25cf4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4044c25cf4_0_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4044c25cf4_0_7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1ccad30698_0_1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1ccad30698_0_1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answer: 30</a:t>
            </a:r>
            <a:endParaRPr/>
          </a:p>
        </p:txBody>
      </p:sp>
      <p:sp>
        <p:nvSpPr>
          <p:cNvPr id="198" name="Google Shape;198;g11ccad30698_0_173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a33795747_0_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a33795747_0_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answer: [30,50]</a:t>
            </a:r>
            <a:endParaRPr/>
          </a:p>
        </p:txBody>
      </p:sp>
      <p:sp>
        <p:nvSpPr>
          <p:cNvPr id="207" name="Google Shape;207;g13a33795747_0_72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4044c25cf4_0_2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4044c25cf4_0_2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24044c25cf4_0_216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 showMasterSp="0">
  <p:cSld name="Cover Slide">
    <p:bg>
      <p:bgPr>
        <a:solidFill>
          <a:schemeClr val="accent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_DOE_Logo_White_060208.eps"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69694" y="5464190"/>
            <a:ext cx="1503806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al_wordmark.eps" id="17" name="Google Shape;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49930" y="5418470"/>
            <a:ext cx="1498059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18" name="Google Shape;1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3500" y="2927350"/>
            <a:ext cx="4445000" cy="10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380"/>
              <a:buFont typeface="Arial"/>
              <a:buNone/>
              <a:defRPr b="0" i="0" sz="2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Merriweather Sans"/>
              <a:buNone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>
            <a:off x="2389717" y="5367338"/>
            <a:ext cx="73152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020"/>
              <a:buFont typeface="Arial"/>
              <a:buNone/>
              <a:defRPr b="0" i="0" sz="1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750"/>
              <a:buFont typeface="Merriweather Sans"/>
              <a:buNone/>
              <a:defRPr b="0" i="0" sz="1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3366"/>
              </a:buClr>
              <a:buSzPts val="675"/>
              <a:buFont typeface="Merriweather Sans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3366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" showMasterSp="0">
  <p:cSld name="Cover Slide">
    <p:bg>
      <p:bgPr>
        <a:solidFill>
          <a:schemeClr val="accen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_DOE_Logo_White_060208.eps" id="81" name="Google Shape;8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69694" y="5464190"/>
            <a:ext cx="1503806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eal_wordmark.eps" id="82" name="Google Shape;8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49930" y="5418470"/>
            <a:ext cx="1498061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83" name="Google Shape;8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73500" y="2927350"/>
            <a:ext cx="4445000" cy="10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XBD200302-00063-02.jpg" id="86" name="Google Shape;86;p14"/>
          <p:cNvPicPr preferRelativeResize="0"/>
          <p:nvPr/>
        </p:nvPicPr>
        <p:blipFill rotWithShape="1">
          <a:blip r:embed="rId2">
            <a:alphaModFix/>
          </a:blip>
          <a:srcRect b="1719" l="3206" r="66401" t="26348"/>
          <a:stretch/>
        </p:blipFill>
        <p:spPr>
          <a:xfrm>
            <a:off x="0" y="1066800"/>
            <a:ext cx="12192007" cy="57912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/>
          <p:nvPr/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rgbClr val="376092">
              <a:alpha val="886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828799" y="3886200"/>
            <a:ext cx="9444000" cy="17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XBD200302-00063-02.jpg" id="89" name="Google Shape;89;p14"/>
          <p:cNvPicPr preferRelativeResize="0"/>
          <p:nvPr/>
        </p:nvPicPr>
        <p:blipFill rotWithShape="1">
          <a:blip r:embed="rId2">
            <a:alphaModFix/>
          </a:blip>
          <a:srcRect b="1719" l="3206" r="66401" t="26348"/>
          <a:stretch/>
        </p:blipFill>
        <p:spPr>
          <a:xfrm>
            <a:off x="0" y="1066800"/>
            <a:ext cx="12192007" cy="57912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/>
          <p:nvPr/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chemeClr val="dk1">
              <a:alpha val="8784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4"/>
          <p:cNvSpPr/>
          <p:nvPr/>
        </p:nvSpPr>
        <p:spPr>
          <a:xfrm>
            <a:off x="0" y="0"/>
            <a:ext cx="12192000" cy="106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4"/>
          <p:cNvSpPr txBox="1"/>
          <p:nvPr>
            <p:ph type="title"/>
          </p:nvPr>
        </p:nvSpPr>
        <p:spPr>
          <a:xfrm>
            <a:off x="1435947" y="1520190"/>
            <a:ext cx="101055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pic>
        <p:nvPicPr>
          <p:cNvPr descr="DOE_Logo_White.png"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29554" y="375285"/>
            <a:ext cx="1509675" cy="3657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94" name="Google Shape;9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4864" y="172720"/>
            <a:ext cx="3240910" cy="73152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11409045" y="6333134"/>
            <a:ext cx="731700" cy="52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609600" y="274638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609600" y="1535113"/>
            <a:ext cx="53868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700"/>
              <a:buFont typeface="Arial"/>
              <a:buNone/>
              <a:defRPr b="1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00"/>
              <a:buFont typeface="Merriweather Sans"/>
              <a:buNone/>
              <a:defRPr b="1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15"/>
          <p:cNvSpPr txBox="1"/>
          <p:nvPr>
            <p:ph idx="2" type="body"/>
          </p:nvPr>
        </p:nvSpPr>
        <p:spPr>
          <a:xfrm>
            <a:off x="609600" y="2174875"/>
            <a:ext cx="5386800" cy="3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Char char="–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3" type="body"/>
          </p:nvPr>
        </p:nvSpPr>
        <p:spPr>
          <a:xfrm>
            <a:off x="6193368" y="1535113"/>
            <a:ext cx="5388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395A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0395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700"/>
              <a:buFont typeface="Arial"/>
              <a:buNone/>
              <a:defRPr b="1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00"/>
              <a:buFont typeface="Merriweather Sans"/>
              <a:buNone/>
              <a:defRPr b="1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4" type="body"/>
          </p:nvPr>
        </p:nvSpPr>
        <p:spPr>
          <a:xfrm>
            <a:off x="6193368" y="2174875"/>
            <a:ext cx="5388900" cy="3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Char char="–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609601" y="260350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609601" y="1573213"/>
            <a:ext cx="10972800" cy="43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erriweather Sans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609600" y="4406901"/>
            <a:ext cx="109728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3200" cap="none">
                <a:solidFill>
                  <a:srgbClr val="00395A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609600" y="2906713"/>
            <a:ext cx="109728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Arial"/>
              <a:buNone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100"/>
              <a:buFont typeface="Merriweather Sans"/>
              <a:buNone/>
              <a:defRPr b="0" i="0" sz="15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C5993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17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609601" y="260350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609600" y="1598614"/>
            <a:ext cx="5384700" cy="43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00"/>
              <a:buFont typeface="Merriweather Sans"/>
              <a:buChar char="–"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2" type="body"/>
          </p:nvPr>
        </p:nvSpPr>
        <p:spPr>
          <a:xfrm>
            <a:off x="6197600" y="1598614"/>
            <a:ext cx="5384700" cy="43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00"/>
              <a:buFont typeface="Merriweather Sans"/>
              <a:buChar char="–"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1900"/>
              <a:buFont typeface="Arial"/>
              <a:buChar char="»"/>
              <a:defRPr b="0" i="0" sz="1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18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609601" y="260350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rgbClr val="00395A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609601" y="273050"/>
            <a:ext cx="40113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4766733" y="273051"/>
            <a:ext cx="6815700" cy="56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" name="Google Shape;130;p21"/>
          <p:cNvSpPr txBox="1"/>
          <p:nvPr>
            <p:ph idx="2" type="body"/>
          </p:nvPr>
        </p:nvSpPr>
        <p:spPr>
          <a:xfrm>
            <a:off x="609601" y="1435101"/>
            <a:ext cx="4011300" cy="4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100"/>
              <a:buFont typeface="Arial"/>
              <a:buNone/>
              <a:defRPr b="0" i="0" sz="1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800"/>
              <a:buFont typeface="Merriweather Sans"/>
              <a:buNone/>
              <a:defRPr b="0" i="0" sz="11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3366"/>
              </a:buClr>
              <a:buSzPts val="700"/>
              <a:buFont typeface="Merriweather Sans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3366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2" name="Google Shape;132;p21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XBD200302-00063-02.jpg" id="21" name="Google Shape;21;p3"/>
          <p:cNvPicPr preferRelativeResize="0"/>
          <p:nvPr/>
        </p:nvPicPr>
        <p:blipFill rotWithShape="1">
          <a:blip r:embed="rId2">
            <a:alphaModFix/>
          </a:blip>
          <a:srcRect b="1718" l="3206" r="66402" t="26350"/>
          <a:stretch/>
        </p:blipFill>
        <p:spPr>
          <a:xfrm>
            <a:off x="0" y="1066800"/>
            <a:ext cx="12192000" cy="57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rgbClr val="376092">
              <a:alpha val="8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828799" y="3886200"/>
            <a:ext cx="9443961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040"/>
              <a:buFont typeface="Arial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XBD200302-00063-02.jpg" id="24" name="Google Shape;24;p3"/>
          <p:cNvPicPr preferRelativeResize="0"/>
          <p:nvPr/>
        </p:nvPicPr>
        <p:blipFill rotWithShape="1">
          <a:blip r:embed="rId2">
            <a:alphaModFix/>
          </a:blip>
          <a:srcRect b="1718" l="3206" r="66402" t="26350"/>
          <a:stretch/>
        </p:blipFill>
        <p:spPr>
          <a:xfrm>
            <a:off x="0" y="1066800"/>
            <a:ext cx="12192000" cy="57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/>
          <p:nvPr/>
        </p:nvSpPr>
        <p:spPr>
          <a:xfrm>
            <a:off x="0" y="1066800"/>
            <a:ext cx="12192000" cy="5791200"/>
          </a:xfrm>
          <a:prstGeom prst="rect">
            <a:avLst/>
          </a:prstGeom>
          <a:solidFill>
            <a:schemeClr val="dk1">
              <a:alpha val="8784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0" y="0"/>
            <a:ext cx="12192000" cy="106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1435947" y="1520190"/>
            <a:ext cx="1010581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DOE_Logo_White.png" id="28" name="Google Shape;2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29554" y="375285"/>
            <a:ext cx="1509678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29" name="Google Shape;2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4864" y="172720"/>
            <a:ext cx="3240911" cy="73152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</a:defRPr>
            </a:lvl1pPr>
            <a:lvl2pPr lvl="1" algn="r">
              <a:buNone/>
              <a:defRPr sz="1300">
                <a:solidFill>
                  <a:schemeClr val="lt1"/>
                </a:solidFill>
              </a:defRPr>
            </a:lvl2pPr>
            <a:lvl3pPr lvl="2" algn="r">
              <a:buNone/>
              <a:defRPr sz="1300">
                <a:solidFill>
                  <a:schemeClr val="lt1"/>
                </a:solidFill>
              </a:defRPr>
            </a:lvl3pPr>
            <a:lvl4pPr lvl="3" algn="r">
              <a:buNone/>
              <a:defRPr sz="1300">
                <a:solidFill>
                  <a:schemeClr val="lt1"/>
                </a:solidFill>
              </a:defRPr>
            </a:lvl4pPr>
            <a:lvl5pPr lvl="4" algn="r">
              <a:buNone/>
              <a:defRPr sz="1300">
                <a:solidFill>
                  <a:schemeClr val="lt1"/>
                </a:solidFill>
              </a:defRPr>
            </a:lvl5pPr>
            <a:lvl6pPr lvl="5" algn="r">
              <a:buNone/>
              <a:defRPr sz="1300">
                <a:solidFill>
                  <a:schemeClr val="lt1"/>
                </a:solidFill>
              </a:defRPr>
            </a:lvl6pPr>
            <a:lvl7pPr lvl="6" algn="r">
              <a:buNone/>
              <a:defRPr sz="1300">
                <a:solidFill>
                  <a:schemeClr val="lt1"/>
                </a:solidFill>
              </a:defRPr>
            </a:lvl7pPr>
            <a:lvl8pPr lvl="7" algn="r">
              <a:buNone/>
              <a:defRPr sz="1300">
                <a:solidFill>
                  <a:schemeClr val="lt1"/>
                </a:solidFill>
              </a:defRPr>
            </a:lvl8pPr>
            <a:lvl9pPr lvl="8" algn="r">
              <a:buNone/>
              <a:defRPr sz="13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2389717" y="4800600"/>
            <a:ext cx="73152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b="1" sz="2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5" name="Google Shape;135;p22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None/>
              <a:defRPr b="0" i="0" sz="2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900"/>
              <a:buFont typeface="Merriweather Sans"/>
              <a:buNone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Merriweather Sans"/>
              <a:buNone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2389717" y="5367338"/>
            <a:ext cx="73152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100"/>
              <a:buFont typeface="Arial"/>
              <a:buNone/>
              <a:defRPr b="0" i="0" sz="1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800"/>
              <a:buFont typeface="Merriweather Sans"/>
              <a:buNone/>
              <a:defRPr b="0" i="0" sz="11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3366"/>
              </a:buClr>
              <a:buSzPts val="700"/>
              <a:buFont typeface="Merriweather Sans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03366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700"/>
              <a:buFont typeface="Arial"/>
              <a:buNone/>
              <a:defRPr b="1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50"/>
              <a:buFont typeface="Merriweather Sans"/>
              <a:buNone/>
              <a:defRPr b="1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2" type="body"/>
          </p:nvPr>
        </p:nvSpPr>
        <p:spPr>
          <a:xfrm>
            <a:off x="609600" y="2174875"/>
            <a:ext cx="5386917" cy="3768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Char char="–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395A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0395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700"/>
              <a:buFont typeface="Arial"/>
              <a:buNone/>
              <a:defRPr b="1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350"/>
              <a:buFont typeface="Merriweather Sans"/>
              <a:buNone/>
              <a:defRPr b="1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4" type="body"/>
          </p:nvPr>
        </p:nvSpPr>
        <p:spPr>
          <a:xfrm>
            <a:off x="6193368" y="2174875"/>
            <a:ext cx="5389033" cy="3768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Char char="–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3366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C5993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title"/>
          </p:nvPr>
        </p:nvSpPr>
        <p:spPr>
          <a:xfrm>
            <a:off x="609601" y="260350"/>
            <a:ext cx="109727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609601" y="1573213"/>
            <a:ext cx="10972799" cy="43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8140" lvl="1" marL="9144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4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3366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609600" y="4406901"/>
            <a:ext cx="109728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200" cap="none">
                <a:solidFill>
                  <a:srgbClr val="00395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609600" y="2906713"/>
            <a:ext cx="109728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530"/>
              <a:buFont typeface="Arial"/>
              <a:buNone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200"/>
              <a:buFont typeface="Merriweather Sans"/>
              <a:buNone/>
              <a:defRPr b="0" i="0" sz="16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3366"/>
              </a:buClr>
              <a:buSzPts val="1050"/>
              <a:buFont typeface="Merriweather Sans"/>
              <a:buNone/>
              <a:defRPr b="0" i="0" sz="1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003366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2C599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2C599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2C599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2C5993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609601" y="260350"/>
            <a:ext cx="109727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609600" y="1598614"/>
            <a:ext cx="5384800" cy="4344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3366"/>
              </a:buClr>
              <a:buSzPts val="1350"/>
              <a:buFont typeface="Merriweather Sans"/>
              <a:buChar char="–"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6197600" y="1598614"/>
            <a:ext cx="5384800" cy="4344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3366"/>
              </a:buClr>
              <a:buSzPts val="1350"/>
              <a:buFont typeface="Merriweather Sans"/>
              <a:buChar char="–"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3366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C5993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609601" y="260350"/>
            <a:ext cx="109727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395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4766733" y="273051"/>
            <a:ext cx="6815667" cy="5670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1500"/>
              <a:buFont typeface="Merriweather Sans"/>
              <a:buChar char="–"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C5993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2" type="body"/>
          </p:nvPr>
        </p:nvSpPr>
        <p:spPr>
          <a:xfrm>
            <a:off x="609601" y="1435101"/>
            <a:ext cx="4011084" cy="4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3366"/>
              </a:buClr>
              <a:buSzPts val="1020"/>
              <a:buFont typeface="Arial"/>
              <a:buNone/>
              <a:defRPr b="0" i="0" sz="1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3366"/>
              </a:buClr>
              <a:buSzPts val="750"/>
              <a:buFont typeface="Merriweather Sans"/>
              <a:buNone/>
              <a:defRPr b="0" i="0" sz="10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3366"/>
              </a:buClr>
              <a:buSzPts val="675"/>
              <a:buFont typeface="Merriweather Sans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003366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2C5993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09601" y="260350"/>
            <a:ext cx="109727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1" name="Google Shape;11;p1"/>
          <p:cNvCxnSpPr/>
          <p:nvPr/>
        </p:nvCxnSpPr>
        <p:spPr>
          <a:xfrm>
            <a:off x="0" y="6148001"/>
            <a:ext cx="12192000" cy="1587"/>
          </a:xfrm>
          <a:prstGeom prst="straightConnector1">
            <a:avLst/>
          </a:prstGeom>
          <a:noFill/>
          <a:ln cap="flat" cmpd="sng" w="9525">
            <a:solidFill>
              <a:srgbClr val="00395A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609601" y="6408545"/>
            <a:ext cx="501524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5648041" y="6408545"/>
            <a:ext cx="90461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close up of a sign&#10;&#10;Description automatically generated" id="14" name="Google Shape;14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191475" y="6281544"/>
            <a:ext cx="356616" cy="4572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609601" y="260350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i="0" sz="3200" u="none" cap="none" strike="noStrike">
                <a:solidFill>
                  <a:srgbClr val="2C599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76" name="Google Shape;76;p12"/>
          <p:cNvCxnSpPr/>
          <p:nvPr/>
        </p:nvCxnSpPr>
        <p:spPr>
          <a:xfrm>
            <a:off x="0" y="6148001"/>
            <a:ext cx="12192000" cy="1500"/>
          </a:xfrm>
          <a:prstGeom prst="straightConnector1">
            <a:avLst/>
          </a:prstGeom>
          <a:noFill/>
          <a:ln cap="flat" cmpd="sng" w="9525">
            <a:solidFill>
              <a:srgbClr val="00395A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77" name="Google Shape;77;p12"/>
          <p:cNvSpPr txBox="1"/>
          <p:nvPr>
            <p:ph idx="11" type="ftr"/>
          </p:nvPr>
        </p:nvSpPr>
        <p:spPr>
          <a:xfrm>
            <a:off x="609601" y="6408545"/>
            <a:ext cx="5015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 close up of a sign&#10;&#10;Description automatically generated" id="79" name="Google Shape;79;p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191475" y="6281544"/>
            <a:ext cx="356616" cy="4572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609601" y="2857500"/>
            <a:ext cx="109728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numPy Arrays</a:t>
            </a:r>
            <a:endParaRPr sz="59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5" name="Google Shape;145;p23"/>
          <p:cNvSpPr txBox="1"/>
          <p:nvPr>
            <p:ph idx="12" type="sldNum"/>
          </p:nvPr>
        </p:nvSpPr>
        <p:spPr>
          <a:xfrm>
            <a:off x="5648041" y="6408545"/>
            <a:ext cx="9045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idx="12" type="sldNum"/>
          </p:nvPr>
        </p:nvSpPr>
        <p:spPr>
          <a:xfrm>
            <a:off x="7530721" y="8544727"/>
            <a:ext cx="1206000" cy="48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32"/>
          <p:cNvSpPr txBox="1"/>
          <p:nvPr>
            <p:ph type="title"/>
          </p:nvPr>
        </p:nvSpPr>
        <p:spPr>
          <a:xfrm>
            <a:off x="321800" y="-44450"/>
            <a:ext cx="110805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Average Number of Hours of Daylight in each City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(Answers)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228" name="Google Shape;228;p32"/>
          <p:cNvGraphicFramePr/>
          <p:nvPr/>
        </p:nvGraphicFramePr>
        <p:xfrm>
          <a:off x="952500" y="1701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{A1A28D08-BCA4-4C3C-BE41-71CD0B40F497}</a:tableStyleId>
              </a:tblPr>
              <a:tblGrid>
                <a:gridCol w="3429000"/>
                <a:gridCol w="3429000"/>
                <a:gridCol w="3429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City</a:t>
                      </a:r>
                      <a:endParaRPr b="1"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Average Number of Hours of Daylight</a:t>
                      </a:r>
                      <a:endParaRPr b="1"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Range</a:t>
                      </a:r>
                      <a:endParaRPr b="1"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Berlin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12.345833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9.116667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Canberra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12.158333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4.716666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Beijing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12.2513895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5.6333323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Helsinki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12.47639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13.0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Manila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12.176388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1.7166681</a:t>
                      </a:r>
                      <a:endParaRPr sz="24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idx="12" type="sldNum"/>
          </p:nvPr>
        </p:nvSpPr>
        <p:spPr>
          <a:xfrm>
            <a:off x="7530721" y="8544727"/>
            <a:ext cx="1206000" cy="48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5" name="Google Shape;235;p33"/>
          <p:cNvSpPr txBox="1"/>
          <p:nvPr>
            <p:ph type="title"/>
          </p:nvPr>
        </p:nvSpPr>
        <p:spPr>
          <a:xfrm>
            <a:off x="321800" y="-44450"/>
            <a:ext cx="110805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Answer - Maximum Change in Altitude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36" name="Google Shape;236;p33"/>
          <p:cNvSpPr txBox="1"/>
          <p:nvPr/>
        </p:nvSpPr>
        <p:spPr>
          <a:xfrm>
            <a:off x="2928050" y="2134925"/>
            <a:ext cx="5868000" cy="20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798.7935458897609 (feet)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21800" y="260350"/>
            <a:ext cx="89745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NumPy (“Numerical Python”)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170033" y="1268428"/>
            <a:ext cx="5015100" cy="1736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Library that allows us to work with </a:t>
            </a:r>
            <a:r>
              <a:rPr b="1" lang="en-US">
                <a:latin typeface="Tahoma"/>
                <a:ea typeface="Tahoma"/>
                <a:cs typeface="Tahoma"/>
                <a:sym typeface="Tahoma"/>
              </a:rPr>
              <a:t>arrays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 and easily process large amounts of numerical data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3" name="Google Shape;153;p24"/>
          <p:cNvSpPr txBox="1"/>
          <p:nvPr>
            <p:ph idx="12" type="sldNum"/>
          </p:nvPr>
        </p:nvSpPr>
        <p:spPr>
          <a:xfrm>
            <a:off x="7530721" y="8544727"/>
            <a:ext cx="1206000" cy="48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9400" y="3609949"/>
            <a:ext cx="5101549" cy="285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4972" y="124175"/>
            <a:ext cx="4590415" cy="323767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6" name="Google Shape;156;p24"/>
          <p:cNvSpPr txBox="1"/>
          <p:nvPr/>
        </p:nvSpPr>
        <p:spPr>
          <a:xfrm>
            <a:off x="609600" y="3186700"/>
            <a:ext cx="47778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Take up less memory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Much faster computations</a:t>
            </a:r>
            <a:endParaRPr sz="24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●"/>
            </a:pPr>
            <a:r>
              <a:rPr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Easier to do mathematical operations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7530721" y="8544727"/>
            <a:ext cx="1206000" cy="48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3" name="Google Shape;16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3075" y="2537550"/>
            <a:ext cx="4447925" cy="159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3075" y="1411798"/>
            <a:ext cx="4322775" cy="63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373775" y="1098850"/>
            <a:ext cx="6099300" cy="374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ahoma"/>
              <a:buChar char="●"/>
            </a:pPr>
            <a:r>
              <a:rPr b="1" lang="en-US">
                <a:latin typeface="Tahoma"/>
                <a:ea typeface="Tahoma"/>
                <a:cs typeface="Tahoma"/>
                <a:sym typeface="Tahoma"/>
              </a:rPr>
              <a:t>Make numpy array of ones: </a:t>
            </a:r>
            <a:r>
              <a:rPr lang="en-US" sz="2500">
                <a:latin typeface="Tahoma"/>
                <a:ea typeface="Tahoma"/>
                <a:cs typeface="Tahoma"/>
                <a:sym typeface="Tahoma"/>
              </a:rPr>
              <a:t>np.ones(size of array)</a:t>
            </a:r>
            <a:endParaRPr sz="2500">
              <a:latin typeface="Tahoma"/>
              <a:ea typeface="Tahoma"/>
              <a:cs typeface="Tahoma"/>
              <a:sym typeface="Tahoma"/>
            </a:endParaRPr>
          </a:p>
          <a:p>
            <a:pPr indent="-3492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ahoma"/>
              <a:buChar char="○"/>
            </a:pPr>
            <a:r>
              <a:rPr lang="en-US" sz="2500">
                <a:latin typeface="Tahoma"/>
                <a:ea typeface="Tahoma"/>
                <a:cs typeface="Tahoma"/>
                <a:sym typeface="Tahoma"/>
              </a:rPr>
              <a:t>np.ones((1,3))</a:t>
            </a:r>
            <a:endParaRPr sz="2500">
              <a:latin typeface="Tahoma"/>
              <a:ea typeface="Tahoma"/>
              <a:cs typeface="Tahoma"/>
              <a:sym typeface="Tahoma"/>
            </a:endParaRPr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ahoma"/>
              <a:buChar char="○"/>
            </a:pPr>
            <a:r>
              <a:rPr lang="en-US" sz="2500">
                <a:latin typeface="Tahoma"/>
                <a:ea typeface="Tahoma"/>
                <a:cs typeface="Tahoma"/>
                <a:sym typeface="Tahoma"/>
              </a:rPr>
              <a:t>np.ones((3,4)) </a:t>
            </a:r>
            <a:r>
              <a:rPr i="1" lang="en-US" sz="2500">
                <a:latin typeface="Tahoma"/>
                <a:ea typeface="Tahoma"/>
                <a:cs typeface="Tahoma"/>
                <a:sym typeface="Tahoma"/>
              </a:rPr>
              <a:t>(this is a 2D array!)</a:t>
            </a:r>
            <a:endParaRPr i="1" sz="25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ahoma"/>
              <a:ea typeface="Tahoma"/>
              <a:cs typeface="Tahoma"/>
              <a:sym typeface="Tahom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ahoma"/>
              <a:buChar char="●"/>
            </a:pPr>
            <a:r>
              <a:rPr b="1" lang="en-US">
                <a:latin typeface="Tahoma"/>
                <a:ea typeface="Tahoma"/>
                <a:cs typeface="Tahoma"/>
                <a:sym typeface="Tahoma"/>
              </a:rPr>
              <a:t>Make numpy array of zeros: </a:t>
            </a:r>
            <a:r>
              <a:rPr lang="en-US" sz="2500">
                <a:latin typeface="Tahoma"/>
                <a:ea typeface="Tahoma"/>
                <a:cs typeface="Tahoma"/>
                <a:sym typeface="Tahoma"/>
              </a:rPr>
              <a:t>np.zeros(size of array)</a:t>
            </a:r>
            <a:endParaRPr sz="25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ahoma"/>
              <a:ea typeface="Tahoma"/>
              <a:cs typeface="Tahoma"/>
              <a:sym typeface="Tahom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ahoma"/>
              <a:buChar char="●"/>
            </a:pPr>
            <a:r>
              <a:rPr b="1" lang="en-US">
                <a:latin typeface="Tahoma"/>
                <a:ea typeface="Tahoma"/>
                <a:cs typeface="Tahoma"/>
                <a:sym typeface="Tahoma"/>
              </a:rPr>
              <a:t>Make numpy array of any value: </a:t>
            </a:r>
            <a:r>
              <a:rPr lang="en-US" sz="2500">
                <a:latin typeface="Tahoma"/>
                <a:ea typeface="Tahoma"/>
                <a:cs typeface="Tahoma"/>
                <a:sym typeface="Tahoma"/>
              </a:rPr>
              <a:t>np.full(size of array, value)</a:t>
            </a:r>
            <a:endParaRPr sz="2500"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6" name="Google Shape;166;p25"/>
          <p:cNvSpPr txBox="1"/>
          <p:nvPr>
            <p:ph type="title"/>
          </p:nvPr>
        </p:nvSpPr>
        <p:spPr>
          <a:xfrm>
            <a:off x="321800" y="-44450"/>
            <a:ext cx="89745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Creating arrays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7" name="Google Shape;167;p25"/>
          <p:cNvSpPr txBox="1"/>
          <p:nvPr/>
        </p:nvSpPr>
        <p:spPr>
          <a:xfrm>
            <a:off x="6580575" y="4458000"/>
            <a:ext cx="44478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ahoma"/>
              <a:buChar char="●"/>
            </a:pPr>
            <a:r>
              <a:rPr b="1"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General numpy array</a:t>
            </a:r>
            <a:r>
              <a:rPr b="1" lang="en-US" sz="24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 </a:t>
            </a:r>
            <a:r>
              <a:rPr lang="en-US" sz="25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np.array([list])</a:t>
            </a:r>
            <a:endParaRPr/>
          </a:p>
        </p:txBody>
      </p:sp>
      <p:sp>
        <p:nvSpPr>
          <p:cNvPr id="168" name="Google Shape;168;p25"/>
          <p:cNvSpPr txBox="1"/>
          <p:nvPr/>
        </p:nvSpPr>
        <p:spPr>
          <a:xfrm>
            <a:off x="6473075" y="757500"/>
            <a:ext cx="531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one array of size 1 (row) by 3 (columns)</a:t>
            </a:r>
            <a:endParaRPr b="1" sz="2000"/>
          </a:p>
        </p:txBody>
      </p:sp>
      <p:sp>
        <p:nvSpPr>
          <p:cNvPr id="169" name="Google Shape;169;p25"/>
          <p:cNvSpPr txBox="1"/>
          <p:nvPr/>
        </p:nvSpPr>
        <p:spPr>
          <a:xfrm>
            <a:off x="6473075" y="2048850"/>
            <a:ext cx="531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one array of size 3 (rows) by 4 (columns)</a:t>
            </a:r>
            <a:endParaRPr b="1"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173200" y="83950"/>
            <a:ext cx="105459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Tahoma"/>
                <a:ea typeface="Tahoma"/>
                <a:cs typeface="Tahoma"/>
                <a:sym typeface="Tahoma"/>
              </a:rPr>
              <a:t>What code do you think produced this array?</a:t>
            </a:r>
            <a:endParaRPr sz="33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6" name="Google Shape;176;p26"/>
          <p:cNvSpPr txBox="1"/>
          <p:nvPr>
            <p:ph idx="12" type="sldNum"/>
          </p:nvPr>
        </p:nvSpPr>
        <p:spPr>
          <a:xfrm>
            <a:off x="7530721" y="8544727"/>
            <a:ext cx="1206000" cy="48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1825" y="1784979"/>
            <a:ext cx="4652650" cy="291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6"/>
          <p:cNvSpPr txBox="1"/>
          <p:nvPr/>
        </p:nvSpPr>
        <p:spPr>
          <a:xfrm>
            <a:off x="456300" y="1342075"/>
            <a:ext cx="55158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AutoNum type="alphaUcPeriod"/>
            </a:pPr>
            <a:r>
              <a:rPr lang="en-US" sz="3200"/>
              <a:t>np.ones(2,5)</a:t>
            </a:r>
            <a:endParaRPr sz="3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AutoNum type="alphaUcPeriod"/>
            </a:pPr>
            <a:r>
              <a:rPr lang="en-US" sz="3200"/>
              <a:t>np.ones((2,5))</a:t>
            </a:r>
            <a:endParaRPr sz="3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AutoNum type="alphaUcPeriod"/>
            </a:pPr>
            <a:r>
              <a:rPr lang="en-US" sz="3200"/>
              <a:t>np.ones((5,2))</a:t>
            </a:r>
            <a:endParaRPr sz="3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AutoNum type="alphaUcPeriod"/>
            </a:pPr>
            <a:r>
              <a:rPr lang="en-US" sz="3200"/>
              <a:t>np.ones(5,2)</a:t>
            </a:r>
            <a:endParaRPr sz="3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433100" y="1178750"/>
            <a:ext cx="11475600" cy="528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ahoma"/>
              <a:buChar char="●"/>
            </a:pPr>
            <a:r>
              <a:rPr b="1" lang="en-US" sz="2300">
                <a:latin typeface="Tahoma"/>
                <a:ea typeface="Tahoma"/>
                <a:cs typeface="Tahoma"/>
                <a:sym typeface="Tahoma"/>
              </a:rPr>
              <a:t>Make numpy array of random numbers between 0 and 1: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 np.random.rand(size of array)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Tahoma"/>
              <a:buChar char="●"/>
            </a:pPr>
            <a:r>
              <a:rPr b="1" lang="en-US" sz="2300">
                <a:latin typeface="Tahoma"/>
                <a:ea typeface="Tahoma"/>
                <a:cs typeface="Tahoma"/>
                <a:sym typeface="Tahoma"/>
              </a:rPr>
              <a:t>Operations we can do to arrays include:</a:t>
            </a:r>
            <a:endParaRPr b="1" sz="2300">
              <a:latin typeface="Tahoma"/>
              <a:ea typeface="Tahoma"/>
              <a:cs typeface="Tahoma"/>
              <a:sym typeface="Tahoma"/>
            </a:endParaRPr>
          </a:p>
          <a:p>
            <a:pPr indent="-34544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40"/>
              <a:buFont typeface="Tahoma"/>
              <a:buChar char="○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Multiply an array by a number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4544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40"/>
              <a:buFont typeface="Tahoma"/>
              <a:buChar char="○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Add two arrays together (if they are of the same size)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4544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40"/>
              <a:buFont typeface="Tahoma"/>
              <a:buChar char="○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Math operations: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ahoma"/>
              <a:buChar char="■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Calculate exponential: np.exp(x)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ahoma"/>
              <a:buChar char="■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Calculate square root: np.sqrt(x)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ahoma"/>
              <a:buChar char="■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So many more! 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5" name="Google Shape;185;p27"/>
          <p:cNvSpPr txBox="1"/>
          <p:nvPr>
            <p:ph idx="12" type="sldNum"/>
          </p:nvPr>
        </p:nvSpPr>
        <p:spPr>
          <a:xfrm>
            <a:off x="7530721" y="8544727"/>
            <a:ext cx="1206000" cy="48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6" name="Google Shape;186;p27"/>
          <p:cNvSpPr txBox="1"/>
          <p:nvPr>
            <p:ph type="title"/>
          </p:nvPr>
        </p:nvSpPr>
        <p:spPr>
          <a:xfrm>
            <a:off x="321800" y="-44450"/>
            <a:ext cx="89745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Random number arrays and operations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609600" y="1877700"/>
            <a:ext cx="6586800" cy="2222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notebook </a:t>
            </a:r>
            <a:r>
              <a:rPr i="1" lang="en-US"/>
              <a:t>05_numPy-arrays, </a:t>
            </a:r>
            <a:r>
              <a:rPr lang="en-US"/>
              <a:t>complete the following section: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1 - Creating numPy arrays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2 - Basic Operations with NumPy arrays</a:t>
            </a:r>
            <a:endParaRPr/>
          </a:p>
        </p:txBody>
      </p:sp>
      <p:sp>
        <p:nvSpPr>
          <p:cNvPr id="193" name="Google Shape;193;p28"/>
          <p:cNvSpPr txBox="1"/>
          <p:nvPr>
            <p:ph idx="12" type="sldNum"/>
          </p:nvPr>
        </p:nvSpPr>
        <p:spPr>
          <a:xfrm>
            <a:off x="4236031" y="4806409"/>
            <a:ext cx="6783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1200" y="1750775"/>
            <a:ext cx="4690800" cy="4417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idx="12" type="sldNum"/>
          </p:nvPr>
        </p:nvSpPr>
        <p:spPr>
          <a:xfrm>
            <a:off x="7530721" y="8544727"/>
            <a:ext cx="1206000" cy="48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1" name="Google Shape;201;p29"/>
          <p:cNvSpPr txBox="1"/>
          <p:nvPr>
            <p:ph idx="1" type="body"/>
          </p:nvPr>
        </p:nvSpPr>
        <p:spPr>
          <a:xfrm>
            <a:off x="373775" y="1098850"/>
            <a:ext cx="10656000" cy="506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Tahoma"/>
              <a:buChar char="●"/>
            </a:pPr>
            <a:r>
              <a:rPr b="1" lang="en-US">
                <a:latin typeface="Tahoma"/>
                <a:ea typeface="Tahoma"/>
                <a:cs typeface="Tahoma"/>
                <a:sym typeface="Tahoma"/>
              </a:rPr>
              <a:t>Access an array element by using its index number (remember to start counting from 0!)</a:t>
            </a:r>
            <a:endParaRPr b="1">
              <a:latin typeface="Tahoma"/>
              <a:ea typeface="Tahoma"/>
              <a:cs typeface="Tahoma"/>
              <a:sym typeface="Tahoma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0"/>
              </a:spcAft>
              <a:buSzPts val="2040"/>
              <a:buFont typeface="Courier New"/>
              <a:buChar char="○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array1 = np.array([20, 40, 60])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0"/>
              </a:spcAft>
              <a:buSzPts val="2040"/>
              <a:buFont typeface="Tahoma"/>
              <a:buChar char="○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array1[0]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 will return 20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Tahoma"/>
              <a:buChar char="●"/>
            </a:pPr>
            <a:r>
              <a:rPr b="1" lang="en-US">
                <a:latin typeface="Tahoma"/>
                <a:ea typeface="Tahoma"/>
                <a:cs typeface="Tahoma"/>
                <a:sym typeface="Tahoma"/>
              </a:rPr>
              <a:t>For 2D arrays, you can access an element by using [row, column]</a:t>
            </a:r>
            <a:endParaRPr b="1">
              <a:latin typeface="Tahoma"/>
              <a:ea typeface="Tahoma"/>
              <a:cs typeface="Tahoma"/>
              <a:sym typeface="Tahoma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0"/>
              </a:spcAft>
              <a:buSzPts val="2040"/>
              <a:buFont typeface="Courier New"/>
              <a:buChar char="○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array2 = np.array([[20, 40], [30, 50]])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0"/>
              </a:spcAft>
              <a:buSzPts val="2040"/>
              <a:buFont typeface="Tahoma"/>
              <a:buChar char="○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array2[0,0] 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will return 20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1000"/>
              </a:spcAft>
              <a:buSzPts val="2040"/>
              <a:buFont typeface="Tahoma"/>
              <a:buChar char="○"/>
            </a:pPr>
            <a:r>
              <a:rPr b="1" i="1" lang="en-US">
                <a:latin typeface="Tahoma"/>
                <a:ea typeface="Tahoma"/>
                <a:cs typeface="Tahoma"/>
                <a:sym typeface="Tahoma"/>
              </a:rPr>
              <a:t>What will array2[1,0] return?</a:t>
            </a:r>
            <a:endParaRPr b="1" i="1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2" name="Google Shape;202;p29"/>
          <p:cNvSpPr txBox="1"/>
          <p:nvPr>
            <p:ph type="title"/>
          </p:nvPr>
        </p:nvSpPr>
        <p:spPr>
          <a:xfrm>
            <a:off x="321800" y="-44450"/>
            <a:ext cx="89745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Indexing arrays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203" name="Google Shape;203;p29"/>
          <p:cNvGraphicFramePr/>
          <p:nvPr/>
        </p:nvGraphicFramePr>
        <p:xfrm>
          <a:off x="6634450" y="4646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{A1A28D08-BCA4-4C3C-BE41-71CD0B40F497}</a:tableStyleId>
              </a:tblPr>
              <a:tblGrid>
                <a:gridCol w="1381100"/>
                <a:gridCol w="1381100"/>
                <a:gridCol w="1381100"/>
              </a:tblGrid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column 0</a:t>
                      </a:r>
                      <a:endParaRPr b="1" i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column 1</a:t>
                      </a:r>
                      <a:endParaRPr b="1" i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row 0</a:t>
                      </a:r>
                      <a:endParaRPr b="1" i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20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40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row 1</a:t>
                      </a:r>
                      <a:endParaRPr b="1" i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30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50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idx="12" type="sldNum"/>
          </p:nvPr>
        </p:nvSpPr>
        <p:spPr>
          <a:xfrm>
            <a:off x="7530721" y="8544727"/>
            <a:ext cx="1206000" cy="48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0" name="Google Shape;210;p30"/>
          <p:cNvSpPr txBox="1"/>
          <p:nvPr>
            <p:ph idx="1" type="body"/>
          </p:nvPr>
        </p:nvSpPr>
        <p:spPr>
          <a:xfrm>
            <a:off x="373775" y="1098850"/>
            <a:ext cx="10656000" cy="5065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Tahoma"/>
              <a:buChar char="●"/>
            </a:pPr>
            <a:r>
              <a:rPr b="1" lang="en-US">
                <a:latin typeface="Tahoma"/>
                <a:ea typeface="Tahoma"/>
                <a:cs typeface="Tahoma"/>
                <a:sym typeface="Tahoma"/>
              </a:rPr>
              <a:t>Slicing arrays is similar to lists - remember that it slices up to the stopIndex-1</a:t>
            </a:r>
            <a:endParaRPr b="1">
              <a:latin typeface="Tahoma"/>
              <a:ea typeface="Tahoma"/>
              <a:cs typeface="Tahoma"/>
              <a:sym typeface="Tahoma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0"/>
              </a:spcAft>
              <a:buSzPts val="2040"/>
              <a:buFont typeface="Courier New"/>
              <a:buChar char="○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array1 = np.array([20, 40, 60, 80, 100])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0"/>
              </a:spcAft>
              <a:buSzPts val="2040"/>
              <a:buFont typeface="Tahoma"/>
              <a:buChar char="○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array1[0:3]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 will return [20, 40, 60]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0"/>
              </a:spcAft>
              <a:buSzPts val="2040"/>
              <a:buFont typeface="Tahoma"/>
              <a:buChar char="○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array1[:2]</a:t>
            </a: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will return [20, 40]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Tahoma"/>
              <a:buChar char="●"/>
            </a:pPr>
            <a:r>
              <a:rPr b="1" lang="en-US">
                <a:latin typeface="Tahoma"/>
                <a:ea typeface="Tahoma"/>
                <a:cs typeface="Tahoma"/>
                <a:sym typeface="Tahoma"/>
              </a:rPr>
              <a:t>2D array example:</a:t>
            </a:r>
            <a:endParaRPr b="1">
              <a:latin typeface="Tahoma"/>
              <a:ea typeface="Tahoma"/>
              <a:cs typeface="Tahoma"/>
              <a:sym typeface="Tahoma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0"/>
              </a:spcAft>
              <a:buSzPts val="2040"/>
              <a:buFont typeface="Courier New"/>
              <a:buChar char="○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array2 = np.array([[20, 40, 60], [30, 50, 70]])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0"/>
              </a:spcAft>
              <a:buSzPts val="2040"/>
              <a:buFont typeface="Tahoma"/>
              <a:buChar char="○"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array2[0,0:2] 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will return [20, 40]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58140" lvl="1" marL="914400" rtl="0" algn="l">
              <a:spcBef>
                <a:spcPts val="1000"/>
              </a:spcBef>
              <a:spcAft>
                <a:spcPts val="1000"/>
              </a:spcAft>
              <a:buSzPts val="2040"/>
              <a:buFont typeface="Tahoma"/>
              <a:buChar char="○"/>
            </a:pPr>
            <a:r>
              <a:rPr b="1" i="1" lang="en-US">
                <a:latin typeface="Tahoma"/>
                <a:ea typeface="Tahoma"/>
                <a:cs typeface="Tahoma"/>
                <a:sym typeface="Tahoma"/>
              </a:rPr>
              <a:t>What will array2[1,:2] return?</a:t>
            </a:r>
            <a:endParaRPr b="1" i="1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11" name="Google Shape;211;p30"/>
          <p:cNvSpPr txBox="1"/>
          <p:nvPr>
            <p:ph type="title"/>
          </p:nvPr>
        </p:nvSpPr>
        <p:spPr>
          <a:xfrm>
            <a:off x="321800" y="-44450"/>
            <a:ext cx="89745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Slicing arrays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212" name="Google Shape;212;p30"/>
          <p:cNvGraphicFramePr/>
          <p:nvPr/>
        </p:nvGraphicFramePr>
        <p:xfrm>
          <a:off x="6876150" y="479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{A1A28D08-BCA4-4C3C-BE41-71CD0B40F497}</a:tableStyleId>
              </a:tblPr>
              <a:tblGrid>
                <a:gridCol w="1328975"/>
                <a:gridCol w="1328975"/>
                <a:gridCol w="1328975"/>
                <a:gridCol w="1328975"/>
              </a:tblGrid>
              <a:tr h="79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column 0</a:t>
                      </a:r>
                      <a:endParaRPr b="1" i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column 1</a:t>
                      </a:r>
                      <a:endParaRPr b="1" i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column 2</a:t>
                      </a:r>
                      <a:endParaRPr b="1" i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row 0</a:t>
                      </a:r>
                      <a:endParaRPr b="1" i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20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40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60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4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row 1</a:t>
                      </a:r>
                      <a:endParaRPr b="1" i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30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50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Tahoma"/>
                          <a:ea typeface="Tahoma"/>
                          <a:cs typeface="Tahoma"/>
                          <a:sym typeface="Tahoma"/>
                        </a:rPr>
                        <a:t>70</a:t>
                      </a:r>
                      <a:endParaRPr b="1" sz="20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609600" y="2455850"/>
            <a:ext cx="6586800" cy="2222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notebook </a:t>
            </a:r>
            <a:r>
              <a:rPr i="1" lang="en-US"/>
              <a:t>05_numPy-arrays, </a:t>
            </a:r>
            <a:r>
              <a:rPr lang="en-US"/>
              <a:t>complete the following sections: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3 - Indexing &amp; Slicing NumPy Arrays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4 - Bonus: NumPy Arrays Applications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When you are done, complete the Exit Ticket!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1"/>
          <p:cNvSpPr txBox="1"/>
          <p:nvPr>
            <p:ph idx="12" type="sldNum"/>
          </p:nvPr>
        </p:nvSpPr>
        <p:spPr>
          <a:xfrm>
            <a:off x="4236031" y="4806409"/>
            <a:ext cx="6783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0" name="Google Shape;2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1200" y="1750775"/>
            <a:ext cx="4690800" cy="4417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BNL_Template_102416">
  <a:themeElements>
    <a:clrScheme name="2020 LBNL Color Theme">
      <a:dk1>
        <a:srgbClr val="00303C"/>
      </a:dk1>
      <a:lt1>
        <a:srgbClr val="FFFFFF"/>
      </a:lt1>
      <a:dk2>
        <a:srgbClr val="00303B"/>
      </a:dk2>
      <a:lt2>
        <a:srgbClr val="B1B3B3"/>
      </a:lt2>
      <a:accent1>
        <a:srgbClr val="007681"/>
      </a:accent1>
      <a:accent2>
        <a:srgbClr val="4198B5"/>
      </a:accent2>
      <a:accent3>
        <a:srgbClr val="D57800"/>
      </a:accent3>
      <a:accent4>
        <a:srgbClr val="74AA50"/>
      </a:accent4>
      <a:accent5>
        <a:srgbClr val="EAAA00"/>
      </a:accent5>
      <a:accent6>
        <a:srgbClr val="E04E38"/>
      </a:accent6>
      <a:hlink>
        <a:srgbClr val="0055D1"/>
      </a:hlink>
      <a:folHlink>
        <a:srgbClr val="6633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BNL_Template_102416">
  <a:themeElements>
    <a:clrScheme name="2020 LBNL Color Theme">
      <a:dk1>
        <a:srgbClr val="00303C"/>
      </a:dk1>
      <a:lt1>
        <a:srgbClr val="FFFFFF"/>
      </a:lt1>
      <a:dk2>
        <a:srgbClr val="00303B"/>
      </a:dk2>
      <a:lt2>
        <a:srgbClr val="B1B3B3"/>
      </a:lt2>
      <a:accent1>
        <a:srgbClr val="007681"/>
      </a:accent1>
      <a:accent2>
        <a:srgbClr val="4198B5"/>
      </a:accent2>
      <a:accent3>
        <a:srgbClr val="D57800"/>
      </a:accent3>
      <a:accent4>
        <a:srgbClr val="74AA50"/>
      </a:accent4>
      <a:accent5>
        <a:srgbClr val="EAAA00"/>
      </a:accent5>
      <a:accent6>
        <a:srgbClr val="E04E38"/>
      </a:accent6>
      <a:hlink>
        <a:srgbClr val="0055D1"/>
      </a:hlink>
      <a:folHlink>
        <a:srgbClr val="6633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